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8" r:id="rId7"/>
    <p:sldId id="267" r:id="rId8"/>
    <p:sldId id="260" r:id="rId9"/>
    <p:sldId id="270" r:id="rId10"/>
    <p:sldId id="261" r:id="rId11"/>
    <p:sldId id="262" r:id="rId12"/>
    <p:sldId id="269" r:id="rId13"/>
    <p:sldId id="263" r:id="rId14"/>
    <p:sldId id="264"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C6ECEA-0025-4644-88FD-5A9A0F746031}"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6ECEA-0025-4644-88FD-5A9A0F746031}"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6ECEA-0025-4644-88FD-5A9A0F746031}"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6ECEA-0025-4644-88FD-5A9A0F746031}"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6ECEA-0025-4644-88FD-5A9A0F746031}"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C6ECEA-0025-4644-88FD-5A9A0F746031}"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C6ECEA-0025-4644-88FD-5A9A0F746031}"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6ECEA-0025-4644-88FD-5A9A0F746031}"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6ECEA-0025-4644-88FD-5A9A0F746031}"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2DF93-130F-4EF3-97AF-A063116360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6ECEA-0025-4644-88FD-5A9A0F746031}"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2DF93-130F-4EF3-97AF-A0631163609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0C6ECEA-0025-4644-88FD-5A9A0F746031}" type="datetimeFigureOut">
              <a:rPr lang="en-US" smtClean="0"/>
              <a:t>12/13/2016</a:t>
            </a:fld>
            <a:endParaRPr lang="en-US"/>
          </a:p>
        </p:txBody>
      </p:sp>
      <p:sp>
        <p:nvSpPr>
          <p:cNvPr id="9" name="Slide Number Placeholder 8"/>
          <p:cNvSpPr>
            <a:spLocks noGrp="1"/>
          </p:cNvSpPr>
          <p:nvPr>
            <p:ph type="sldNum" sz="quarter" idx="11"/>
          </p:nvPr>
        </p:nvSpPr>
        <p:spPr/>
        <p:txBody>
          <a:bodyPr/>
          <a:lstStyle/>
          <a:p>
            <a:fld id="{C962DF93-130F-4EF3-97AF-A0631163609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62DF93-130F-4EF3-97AF-A0631163609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0C6ECEA-0025-4644-88FD-5A9A0F746031}" type="datetimeFigureOut">
              <a:rPr lang="en-US" smtClean="0"/>
              <a:t>12/13/2016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543800" cy="2593975"/>
          </a:xfrm>
        </p:spPr>
        <p:txBody>
          <a:bodyPr/>
          <a:lstStyle/>
          <a:p>
            <a:pPr algn="ctr"/>
            <a:r>
              <a:rPr lang="en-US" u="sng" dirty="0"/>
              <a:t>Transvers &amp; oblique lie</a:t>
            </a:r>
            <a:endParaRPr lang="en-US" dirty="0"/>
          </a:p>
        </p:txBody>
      </p:sp>
      <p:sp>
        <p:nvSpPr>
          <p:cNvPr id="3" name="Subtitle 2"/>
          <p:cNvSpPr>
            <a:spLocks noGrp="1"/>
          </p:cNvSpPr>
          <p:nvPr>
            <p:ph type="subTitle" idx="1"/>
          </p:nvPr>
        </p:nvSpPr>
        <p:spPr>
          <a:xfrm>
            <a:off x="685800" y="5170512"/>
            <a:ext cx="6461760" cy="1066800"/>
          </a:xfrm>
        </p:spPr>
        <p:txBody>
          <a:bodyPr/>
          <a:lstStyle/>
          <a:p>
            <a:r>
              <a:rPr lang="en-US" dirty="0" smtClean="0"/>
              <a:t>Dr. Ali F. Al-</a:t>
            </a:r>
            <a:r>
              <a:rPr lang="en-US" dirty="0" err="1" smtClean="0"/>
              <a:t>Assadi</a:t>
            </a:r>
            <a:endParaRPr lang="en-US" dirty="0"/>
          </a:p>
          <a:p>
            <a:r>
              <a:rPr lang="en-US" dirty="0" smtClean="0"/>
              <a:t> Prof. of Obstetrics &amp; Gynecology</a:t>
            </a:r>
            <a:endParaRPr lang="en-US" dirty="0"/>
          </a:p>
        </p:txBody>
      </p:sp>
      <p:pic>
        <p:nvPicPr>
          <p:cNvPr id="1026" name="Picture 2" descr="C:\Users\Lenovo\Desktop\Fetal Malposition &amp; presentation\New folder\transvers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996952"/>
            <a:ext cx="288032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94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marL="114300" indent="0">
              <a:buNone/>
            </a:pPr>
            <a:r>
              <a:rPr lang="en-US" i="1" u="sng" dirty="0">
                <a:solidFill>
                  <a:srgbClr val="FF0000"/>
                </a:solidFill>
              </a:rPr>
              <a:t>Diagnosis: </a:t>
            </a:r>
            <a:r>
              <a:rPr lang="en-US" dirty="0"/>
              <a:t>Is easy after the membranes are ruptured.</a:t>
            </a:r>
          </a:p>
          <a:p>
            <a:pPr marL="114300" indent="0">
              <a:buNone/>
            </a:pPr>
            <a:endParaRPr lang="en-US" i="1" u="sng" dirty="0" smtClean="0">
              <a:solidFill>
                <a:srgbClr val="FF0000"/>
              </a:solidFill>
            </a:endParaRPr>
          </a:p>
          <a:p>
            <a:pPr marL="114300" indent="0">
              <a:buNone/>
            </a:pPr>
            <a:r>
              <a:rPr lang="en-US" i="1" u="sng" dirty="0" smtClean="0">
                <a:solidFill>
                  <a:srgbClr val="FF0000"/>
                </a:solidFill>
              </a:rPr>
              <a:t>Management</a:t>
            </a:r>
            <a:r>
              <a:rPr lang="en-US" i="1" u="sng" dirty="0">
                <a:solidFill>
                  <a:srgbClr val="FF0000"/>
                </a:solidFill>
              </a:rPr>
              <a:t>: </a:t>
            </a:r>
            <a:r>
              <a:rPr lang="en-US" dirty="0"/>
              <a:t>exclude congenital anomalies, CPD &amp; contracted pelvis, finally cord prolapse if the fetus is a live. In general expectant treatment is chosen as in most of the cases the extremity of the limb will recede as the presenting part descends, active treatment </a:t>
            </a:r>
            <a:r>
              <a:rPr lang="en-US" dirty="0" smtClean="0"/>
              <a:t>is</a:t>
            </a:r>
          </a:p>
          <a:p>
            <a:pPr marL="114300" indent="0">
              <a:buNone/>
            </a:pPr>
            <a:r>
              <a:rPr lang="en-US" dirty="0" smtClean="0"/>
              <a:t> </a:t>
            </a:r>
            <a:r>
              <a:rPr lang="en-US" dirty="0"/>
              <a:t>necessary in cases of cord </a:t>
            </a:r>
            <a:endParaRPr lang="en-US" dirty="0" smtClean="0"/>
          </a:p>
          <a:p>
            <a:pPr marL="114300" indent="0">
              <a:buNone/>
            </a:pPr>
            <a:r>
              <a:rPr lang="en-US" dirty="0" smtClean="0"/>
              <a:t>prolapse </a:t>
            </a:r>
            <a:r>
              <a:rPr lang="en-US" dirty="0"/>
              <a:t>with live fetus or CPD </a:t>
            </a:r>
            <a:endParaRPr lang="en-US" dirty="0" smtClean="0"/>
          </a:p>
          <a:p>
            <a:pPr marL="114300" indent="0">
              <a:buNone/>
            </a:pPr>
            <a:r>
              <a:rPr lang="en-US" dirty="0" smtClean="0"/>
              <a:t>when </a:t>
            </a:r>
            <a:r>
              <a:rPr lang="en-US" dirty="0"/>
              <a:t>CS is indicated.</a:t>
            </a:r>
          </a:p>
          <a:p>
            <a:endParaRPr lang="en-US" dirty="0"/>
          </a:p>
        </p:txBody>
      </p:sp>
      <p:pic>
        <p:nvPicPr>
          <p:cNvPr id="9218" name="Picture 2" descr="C:\Users\Lenovo\Desktop\Fetal Malposition &amp; presentation\New folder\comp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3793156"/>
            <a:ext cx="2446040" cy="2949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641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a:t>Prolapse &amp; presentation of the umbilical cord  </a:t>
            </a:r>
            <a:br>
              <a:rPr lang="en-US" sz="3200" u="sng" dirty="0"/>
            </a:br>
            <a:endParaRPr lang="en-US" sz="3200" u="sng" dirty="0"/>
          </a:p>
        </p:txBody>
      </p:sp>
      <p:sp>
        <p:nvSpPr>
          <p:cNvPr id="3" name="Content Placeholder 2"/>
          <p:cNvSpPr>
            <a:spLocks noGrp="1"/>
          </p:cNvSpPr>
          <p:nvPr>
            <p:ph idx="1"/>
          </p:nvPr>
        </p:nvSpPr>
        <p:spPr/>
        <p:txBody>
          <a:bodyPr/>
          <a:lstStyle/>
          <a:p>
            <a:r>
              <a:rPr lang="en-US" dirty="0"/>
              <a:t>Occur 1: 200-300 deliveries. Whilst the membranes remain intact, the condition is that of presentation, which becomes cord prolapse when the sac rupture. The fetal mortality is lower </a:t>
            </a:r>
            <a:r>
              <a:rPr lang="en-US" dirty="0" smtClean="0"/>
              <a:t>in cases of </a:t>
            </a:r>
            <a:r>
              <a:rPr lang="en-US" dirty="0"/>
              <a:t>cord </a:t>
            </a:r>
            <a:r>
              <a:rPr lang="en-US" dirty="0" smtClean="0"/>
              <a:t>presentation compare to cord prolapse.</a:t>
            </a:r>
          </a:p>
          <a:p>
            <a:pPr marL="114300" indent="0">
              <a:buNone/>
            </a:pPr>
            <a:endParaRPr lang="en-US" i="1" u="sng" dirty="0">
              <a:solidFill>
                <a:srgbClr val="FF0000"/>
              </a:solidFill>
            </a:endParaRPr>
          </a:p>
          <a:p>
            <a:endParaRPr lang="en-US" dirty="0"/>
          </a:p>
        </p:txBody>
      </p:sp>
      <p:pic>
        <p:nvPicPr>
          <p:cNvPr id="5122" name="Picture 2" descr="C:\Users\Lenovo\Desktop\Fetal Malposition &amp; presentation\New folder\cord prolaps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996952"/>
            <a:ext cx="3456544" cy="340546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Lenovo\Desktop\Fetal Malposition &amp; presentation\New folder\cor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696" y="3356992"/>
            <a:ext cx="4229913"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909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Aetiology </a:t>
            </a:r>
            <a:endParaRPr lang="en-US" dirty="0"/>
          </a:p>
        </p:txBody>
      </p:sp>
      <p:sp>
        <p:nvSpPr>
          <p:cNvPr id="3" name="Content Placeholder 2"/>
          <p:cNvSpPr>
            <a:spLocks noGrp="1"/>
          </p:cNvSpPr>
          <p:nvPr>
            <p:ph idx="1"/>
          </p:nvPr>
        </p:nvSpPr>
        <p:spPr/>
        <p:txBody>
          <a:bodyPr/>
          <a:lstStyle/>
          <a:p>
            <a:pPr marL="114300" indent="0">
              <a:buNone/>
            </a:pPr>
            <a:r>
              <a:rPr lang="en-US" i="1" u="sng" dirty="0">
                <a:solidFill>
                  <a:srgbClr val="FF0000"/>
                </a:solidFill>
              </a:rPr>
              <a:t>Etiology: </a:t>
            </a:r>
          </a:p>
          <a:p>
            <a:pPr lvl="0"/>
            <a:r>
              <a:rPr lang="en-US" dirty="0" err="1" smtClean="0"/>
              <a:t>Malpresentation</a:t>
            </a:r>
            <a:r>
              <a:rPr lang="en-US" dirty="0" smtClean="0"/>
              <a:t> </a:t>
            </a:r>
            <a:r>
              <a:rPr lang="en-US" dirty="0"/>
              <a:t>&amp; nonengagement of the presenting part.</a:t>
            </a:r>
          </a:p>
          <a:p>
            <a:pPr lvl="0"/>
            <a:r>
              <a:rPr lang="en-US" dirty="0"/>
              <a:t>Prematurity.</a:t>
            </a:r>
          </a:p>
          <a:p>
            <a:pPr lvl="0"/>
            <a:r>
              <a:rPr lang="en-US" dirty="0"/>
              <a:t>Operative maneuver.</a:t>
            </a:r>
          </a:p>
          <a:p>
            <a:pPr lvl="0"/>
            <a:r>
              <a:rPr lang="en-US" dirty="0"/>
              <a:t>Multiparity.</a:t>
            </a:r>
          </a:p>
          <a:p>
            <a:pPr lvl="0"/>
            <a:r>
              <a:rPr lang="en-US" dirty="0"/>
              <a:t>Abnormal cord </a:t>
            </a:r>
            <a:r>
              <a:rPr lang="en-US" dirty="0" err="1"/>
              <a:t>eg</a:t>
            </a:r>
            <a:r>
              <a:rPr lang="en-US" dirty="0"/>
              <a:t>. Long cord or </a:t>
            </a:r>
            <a:endParaRPr lang="en-US" dirty="0" smtClean="0"/>
          </a:p>
          <a:p>
            <a:pPr marL="114300" lvl="0" indent="0">
              <a:buNone/>
            </a:pPr>
            <a:r>
              <a:rPr lang="en-US" dirty="0" smtClean="0"/>
              <a:t>low </a:t>
            </a:r>
            <a:r>
              <a:rPr lang="en-US" dirty="0"/>
              <a:t>placental insertion.</a:t>
            </a:r>
          </a:p>
          <a:p>
            <a:endParaRPr lang="en-US" dirty="0"/>
          </a:p>
        </p:txBody>
      </p:sp>
      <p:pic>
        <p:nvPicPr>
          <p:cNvPr id="6146" name="Picture 2" descr="C:\Users\Lenovo\Desktop\Fetal Malposition &amp; presentation\New folder\cord prolaps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48880"/>
            <a:ext cx="1933575"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Lenovo\Desktop\Fetal Malposition &amp; presentation\Abnormal Fetal Lie &amp; Pressentation\breech extra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476" y="4760937"/>
            <a:ext cx="2206924" cy="205243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Lenovo\Desktop\Fetal Malposition &amp; presentation\New folder\cord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4616921"/>
            <a:ext cx="4303501" cy="2052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972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pPr marL="114300" indent="0">
              <a:buNone/>
            </a:pPr>
            <a:r>
              <a:rPr lang="en-US" dirty="0" smtClean="0"/>
              <a:t>  It </a:t>
            </a:r>
            <a:r>
              <a:rPr lang="en-US" dirty="0"/>
              <a:t>should be suspected if there is fetal heart rate variation (variable deceleration). One may feel coils of cord within the forewater before the membranes rupture in such presentation it is important to keep the membranes intact while preparing for CS. In prolapse coils of cord are felt within the vagina &amp; in this situation, cx dilation, level of the presenting part &amp; presentation must be noted as well as pulsation in the cord.</a:t>
            </a:r>
          </a:p>
          <a:p>
            <a:pPr marL="114300" indent="0">
              <a:buNone/>
            </a:pPr>
            <a:endParaRPr lang="en-US" dirty="0"/>
          </a:p>
          <a:p>
            <a:endParaRPr lang="en-US" dirty="0"/>
          </a:p>
        </p:txBody>
      </p:sp>
      <p:pic>
        <p:nvPicPr>
          <p:cNvPr id="2050" name="Picture 2" descr="C:\Users\Lenovo\Downloads\cord prolap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05064"/>
            <a:ext cx="2713182" cy="2664296"/>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C:\Users\Lenovo\Desktop\Fetal Malposition &amp; presentation\New folder\cord 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183" y="4005064"/>
            <a:ext cx="3967484"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09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a:bodyPr>
          <a:lstStyle/>
          <a:p>
            <a:pPr marL="114300" indent="0">
              <a:buNone/>
            </a:pPr>
            <a:endParaRPr lang="en-US" i="1" u="sng" dirty="0">
              <a:solidFill>
                <a:srgbClr val="FF0000"/>
              </a:solidFill>
            </a:endParaRPr>
          </a:p>
          <a:p>
            <a:pPr lvl="0"/>
            <a:r>
              <a:rPr lang="en-US" i="1" dirty="0">
                <a:solidFill>
                  <a:srgbClr val="00B0F0"/>
                </a:solidFill>
              </a:rPr>
              <a:t>Vaginal delivery </a:t>
            </a:r>
            <a:r>
              <a:rPr lang="en-US" dirty="0"/>
              <a:t>is indicated if the fetus is dead or has lethal congenital anomalies. A trial of labor with instrumental delivery may also be allowed if the cx is 8 cm dilated with deeply engaged head.</a:t>
            </a:r>
          </a:p>
          <a:p>
            <a:pPr lvl="0"/>
            <a:r>
              <a:rPr lang="en-US" dirty="0"/>
              <a:t>Cases other than the above must be treated as follow</a:t>
            </a:r>
            <a:r>
              <a:rPr lang="en-US" dirty="0" smtClean="0"/>
              <a:t>:</a:t>
            </a:r>
            <a:endParaRPr lang="en-US" dirty="0"/>
          </a:p>
        </p:txBody>
      </p:sp>
    </p:spTree>
    <p:extLst>
      <p:ext uri="{BB962C8B-B14F-4D97-AF65-F5344CB8AC3E}">
        <p14:creationId xmlns:p14="http://schemas.microsoft.com/office/powerpoint/2010/main" val="3789742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measures:</a:t>
            </a:r>
          </a:p>
        </p:txBody>
      </p:sp>
      <p:sp>
        <p:nvSpPr>
          <p:cNvPr id="3" name="Content Placeholder 2"/>
          <p:cNvSpPr>
            <a:spLocks noGrp="1"/>
          </p:cNvSpPr>
          <p:nvPr>
            <p:ph idx="1"/>
          </p:nvPr>
        </p:nvSpPr>
        <p:spPr/>
        <p:txBody>
          <a:bodyPr/>
          <a:lstStyle/>
          <a:p>
            <a:pPr lvl="0"/>
            <a:r>
              <a:rPr lang="en-US" dirty="0" smtClean="0"/>
              <a:t>prevent </a:t>
            </a:r>
            <a:r>
              <a:rPr lang="en-US" dirty="0"/>
              <a:t>cord compression by postural treatments that involve keeping the fingers in the vagina &amp; placing the patient in Sims or Trendlenburg’s position. It has been suggested that rapid forceful instillation of 500- 700 ml of saline into the bladder via a Foley’s catheter is also effective. The cord should be replaced within the warm, moist vagina, so preventing the vasospasm that results from cold &amp; local irritation. </a:t>
            </a:r>
          </a:p>
          <a:p>
            <a:endParaRPr lang="en-US" dirty="0"/>
          </a:p>
        </p:txBody>
      </p:sp>
      <p:pic>
        <p:nvPicPr>
          <p:cNvPr id="10242" name="Picture 2" descr="C:\Users\Lenovo\Desktop\Fetal Malposition &amp; presentation\New folder\cord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53516"/>
            <a:ext cx="3301310" cy="2315844"/>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Lenovo\Desktop\Fetal Malposition &amp; presentation\New folder\cord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4025327"/>
            <a:ext cx="2808312" cy="2447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752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Definitive treatment is to deliver the fetus by CS.   </a:t>
            </a:r>
            <a:br>
              <a:rPr lang="en-US" dirty="0"/>
            </a:br>
            <a:r>
              <a:rPr lang="en-US" dirty="0"/>
              <a:t>   </a:t>
            </a:r>
            <a:br>
              <a:rPr lang="en-US" dirty="0"/>
            </a:br>
            <a:r>
              <a:rPr lang="en-US" dirty="0"/>
              <a:t>  Definitive treatment </a:t>
            </a:r>
            <a:br>
              <a:rPr lang="en-US" dirty="0"/>
            </a:br>
            <a:r>
              <a:rPr lang="en-US" dirty="0"/>
              <a:t>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pPr marL="114300" lvl="0" indent="0">
              <a:buNone/>
            </a:pPr>
            <a:r>
              <a:rPr lang="en-US" dirty="0" smtClean="0"/>
              <a:t>Is </a:t>
            </a:r>
            <a:r>
              <a:rPr lang="en-US" dirty="0"/>
              <a:t>to deliver the fetus by CS.   </a:t>
            </a:r>
          </a:p>
          <a:p>
            <a:pPr marL="114300" indent="0">
              <a:buNone/>
            </a:pPr>
            <a:r>
              <a:rPr lang="en-US" dirty="0" smtClean="0"/>
              <a:t>       </a:t>
            </a:r>
            <a:endParaRPr lang="en-US" dirty="0"/>
          </a:p>
          <a:p>
            <a:endParaRPr lang="en-US" dirty="0"/>
          </a:p>
          <a:p>
            <a:endParaRPr lang="en-US" dirty="0"/>
          </a:p>
        </p:txBody>
      </p:sp>
      <p:pic>
        <p:nvPicPr>
          <p:cNvPr id="11266" name="Picture 2" descr="C:\Users\Lenovo\Desktop\Fetal Malposition &amp; presentation\New folder\c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242398"/>
            <a:ext cx="4608511" cy="34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808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u="sng" dirty="0"/>
              <a:t>Transvers &amp; oblique lie </a:t>
            </a:r>
            <a:r>
              <a:rPr lang="en-US" sz="2800" u="sng" dirty="0" smtClean="0"/>
              <a:t/>
            </a:r>
            <a:br>
              <a:rPr lang="en-US" sz="2800" u="sng" dirty="0" smtClean="0"/>
            </a:br>
            <a:r>
              <a:rPr lang="en-US" sz="2800" u="sng" dirty="0" smtClean="0"/>
              <a:t>(</a:t>
            </a:r>
            <a:r>
              <a:rPr lang="en-US" sz="2800" u="sng" dirty="0"/>
              <a:t>shoulder presentation)</a:t>
            </a:r>
          </a:p>
        </p:txBody>
      </p:sp>
      <p:sp>
        <p:nvSpPr>
          <p:cNvPr id="3" name="Content Placeholder 2"/>
          <p:cNvSpPr>
            <a:spLocks noGrp="1"/>
          </p:cNvSpPr>
          <p:nvPr>
            <p:ph idx="1"/>
          </p:nvPr>
        </p:nvSpPr>
        <p:spPr/>
        <p:txBody>
          <a:bodyPr/>
          <a:lstStyle/>
          <a:p>
            <a:r>
              <a:rPr lang="en-US" dirty="0"/>
              <a:t>The fetus lies with its long axis transverse or oblique in the uterus, when the point of the shoulder is usually the presenting part. Occur 1:325-500.</a:t>
            </a:r>
          </a:p>
          <a:p>
            <a:pPr marL="114300" indent="0">
              <a:buNone/>
            </a:pPr>
            <a:r>
              <a:rPr lang="en-US" i="1" u="sng" dirty="0">
                <a:solidFill>
                  <a:srgbClr val="FF0000"/>
                </a:solidFill>
              </a:rPr>
              <a:t>Etiology:</a:t>
            </a:r>
          </a:p>
          <a:p>
            <a:pPr lvl="0"/>
            <a:r>
              <a:rPr lang="en-US" dirty="0"/>
              <a:t>Multiparous with lax abdominal wall.</a:t>
            </a:r>
          </a:p>
          <a:p>
            <a:pPr lvl="0"/>
            <a:r>
              <a:rPr lang="en-US" dirty="0"/>
              <a:t>Contracted pelvis, placenta previa &amp; pelvic tumors.</a:t>
            </a:r>
          </a:p>
          <a:p>
            <a:pPr lvl="0"/>
            <a:r>
              <a:rPr lang="en-US" dirty="0"/>
              <a:t>Prematurity.</a:t>
            </a:r>
          </a:p>
          <a:p>
            <a:pPr lvl="0"/>
            <a:r>
              <a:rPr lang="en-US" dirty="0"/>
              <a:t>Polyhydramnios</a:t>
            </a:r>
          </a:p>
          <a:p>
            <a:pPr lvl="0"/>
            <a:r>
              <a:rPr lang="en-US" dirty="0"/>
              <a:t>IUD</a:t>
            </a:r>
          </a:p>
          <a:p>
            <a:pPr lvl="0"/>
            <a:r>
              <a:rPr lang="en-US" dirty="0"/>
              <a:t>Twin</a:t>
            </a:r>
          </a:p>
          <a:p>
            <a:pPr lvl="0"/>
            <a:r>
              <a:rPr lang="en-US" dirty="0"/>
              <a:t>Abnormal uterine shape.</a:t>
            </a:r>
          </a:p>
          <a:p>
            <a:endParaRPr lang="en-US" dirty="0"/>
          </a:p>
        </p:txBody>
      </p:sp>
      <p:pic>
        <p:nvPicPr>
          <p:cNvPr id="13314" name="Picture 2" descr="C:\Users\Lenovo\Desktop\Fetal Malposition &amp; presentation\New folder\transvers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0615" y="4005064"/>
            <a:ext cx="2700139"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909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Diagnosis</a:t>
            </a:r>
            <a:endParaRPr lang="en-US" dirty="0"/>
          </a:p>
        </p:txBody>
      </p:sp>
      <p:sp>
        <p:nvSpPr>
          <p:cNvPr id="3" name="Content Placeholder 2"/>
          <p:cNvSpPr>
            <a:spLocks noGrp="1"/>
          </p:cNvSpPr>
          <p:nvPr>
            <p:ph idx="1"/>
          </p:nvPr>
        </p:nvSpPr>
        <p:spPr/>
        <p:txBody>
          <a:bodyPr/>
          <a:lstStyle/>
          <a:p>
            <a:r>
              <a:rPr lang="en-US" sz="2400" i="1" u="sng" dirty="0">
                <a:solidFill>
                  <a:srgbClr val="FF0000"/>
                </a:solidFill>
              </a:rPr>
              <a:t>Positions: </a:t>
            </a:r>
            <a:r>
              <a:rPr lang="en-US" dirty="0"/>
              <a:t>dorso-anterior (commonest), dorso-posterior, dorso superior &amp; dorso-inferior. </a:t>
            </a:r>
          </a:p>
          <a:p>
            <a:r>
              <a:rPr lang="en-US" sz="2400" i="1" u="sng" dirty="0">
                <a:solidFill>
                  <a:srgbClr val="FF0000"/>
                </a:solidFill>
              </a:rPr>
              <a:t>Diagnosis: </a:t>
            </a:r>
            <a:endParaRPr lang="en-US" sz="2400" i="1" u="sng" dirty="0" smtClean="0">
              <a:solidFill>
                <a:srgbClr val="FF0000"/>
              </a:solidFill>
            </a:endParaRPr>
          </a:p>
          <a:p>
            <a:pPr marL="114300" indent="0">
              <a:buNone/>
            </a:pPr>
            <a:r>
              <a:rPr lang="en-US" i="1" dirty="0" smtClean="0">
                <a:solidFill>
                  <a:srgbClr val="00B0F0"/>
                </a:solidFill>
              </a:rPr>
              <a:t>A- </a:t>
            </a:r>
            <a:r>
              <a:rPr lang="en-US" i="1" dirty="0">
                <a:solidFill>
                  <a:srgbClr val="00B0F0"/>
                </a:solidFill>
              </a:rPr>
              <a:t>abdominal examination: </a:t>
            </a:r>
            <a:r>
              <a:rPr lang="en-US" dirty="0"/>
              <a:t>the uterus appears asymmetrical, broader than usual with the fundus lower than the expected for date; on palpation the head is in one of the iliac fossae, no presenting part is felt over the brim</a:t>
            </a:r>
            <a:r>
              <a:rPr lang="en-US" dirty="0" smtClean="0"/>
              <a:t>.</a:t>
            </a:r>
            <a:endParaRPr lang="en-US" dirty="0"/>
          </a:p>
        </p:txBody>
      </p:sp>
      <p:pic>
        <p:nvPicPr>
          <p:cNvPr id="2051" name="Picture 3" descr="C:\Users\Lenovo\Desktop\Fetal Malposition &amp; presentation\New folder\transer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005064"/>
            <a:ext cx="3312368" cy="265253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enovo\Desktop\Fetal Malposition &amp; presentation\New folder\transvers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269292"/>
            <a:ext cx="21526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037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Diagnosis</a:t>
            </a:r>
          </a:p>
        </p:txBody>
      </p:sp>
      <p:sp>
        <p:nvSpPr>
          <p:cNvPr id="3" name="Content Placeholder 2"/>
          <p:cNvSpPr>
            <a:spLocks noGrp="1"/>
          </p:cNvSpPr>
          <p:nvPr>
            <p:ph idx="1"/>
          </p:nvPr>
        </p:nvSpPr>
        <p:spPr/>
        <p:txBody>
          <a:bodyPr/>
          <a:lstStyle/>
          <a:p>
            <a:pPr marL="114300" indent="0">
              <a:buNone/>
            </a:pPr>
            <a:r>
              <a:rPr lang="en-US" i="1" dirty="0">
                <a:solidFill>
                  <a:srgbClr val="00B0F0"/>
                </a:solidFill>
              </a:rPr>
              <a:t>B- Vaginal examination: </a:t>
            </a:r>
            <a:r>
              <a:rPr lang="en-US" dirty="0"/>
              <a:t>high presenting part, the membranes rupture early in labour&amp; when the cervix dilated an arm or loop of cord may be prolapsed, the acromion process &amp; adjacent </a:t>
            </a:r>
            <a:r>
              <a:rPr lang="en-US" dirty="0" smtClean="0"/>
              <a:t>ribs may also be felt, </a:t>
            </a:r>
            <a:r>
              <a:rPr lang="en-US" dirty="0"/>
              <a:t>the arm should be differentiated from a leg by the absence of heel &amp; abduction of the thumb. </a:t>
            </a:r>
          </a:p>
          <a:p>
            <a:pPr marL="114300" indent="0">
              <a:buNone/>
            </a:pPr>
            <a:r>
              <a:rPr lang="en-US" i="1" dirty="0">
                <a:solidFill>
                  <a:srgbClr val="00B0F0"/>
                </a:solidFill>
              </a:rPr>
              <a:t>C- X-ray &amp; ultra sound.</a:t>
            </a:r>
          </a:p>
          <a:p>
            <a:endParaRPr lang="en-US" dirty="0"/>
          </a:p>
          <a:p>
            <a:endParaRPr lang="en-US" dirty="0"/>
          </a:p>
        </p:txBody>
      </p:sp>
      <p:pic>
        <p:nvPicPr>
          <p:cNvPr id="3074" name="Picture 2" descr="C:\Users\Lenovo\Desktop\Fetal Malposition &amp; presentation\New folder\transvers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356992"/>
            <a:ext cx="4320480" cy="324036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Lenovo\Desktop\Fetal Malposition &amp; presentation\Abnormal Fetal Lie &amp; Pressentation\cor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136" y="4310063"/>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813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7620000" cy="1143000"/>
          </a:xfrm>
        </p:spPr>
        <p:txBody>
          <a:bodyPr/>
          <a:lstStyle/>
          <a:p>
            <a:r>
              <a:rPr lang="en-US" dirty="0"/>
              <a:t>Course of </a:t>
            </a:r>
            <a:r>
              <a:rPr lang="en-US" dirty="0" smtClean="0"/>
              <a:t>labour</a:t>
            </a:r>
            <a:r>
              <a:rPr lang="en-US" dirty="0"/>
              <a:t/>
            </a:r>
            <a:br>
              <a:rPr lang="en-US" dirty="0"/>
            </a:br>
            <a:endParaRPr lang="en-US" dirty="0"/>
          </a:p>
        </p:txBody>
      </p:sp>
      <p:sp>
        <p:nvSpPr>
          <p:cNvPr id="3" name="Content Placeholder 2"/>
          <p:cNvSpPr>
            <a:spLocks noGrp="1"/>
          </p:cNvSpPr>
          <p:nvPr>
            <p:ph idx="1"/>
          </p:nvPr>
        </p:nvSpPr>
        <p:spPr>
          <a:xfrm>
            <a:off x="457200" y="2689448"/>
            <a:ext cx="7620000" cy="5708104"/>
          </a:xfrm>
        </p:spPr>
        <p:txBody>
          <a:bodyPr>
            <a:normAutofit/>
          </a:bodyPr>
          <a:lstStyle/>
          <a:p>
            <a:r>
              <a:rPr lang="en-US" dirty="0" smtClean="0"/>
              <a:t>The </a:t>
            </a:r>
            <a:r>
              <a:rPr lang="en-US" dirty="0"/>
              <a:t>fetus can’t be born vaginally unless it is macerated or very premature. There is no mechanism of labor &amp; untreated cases will end in obstructed labor &amp; fetal death.</a:t>
            </a:r>
          </a:p>
          <a:p>
            <a:r>
              <a:rPr lang="en-US" dirty="0"/>
              <a:t>Neglected cases can end with rupture uterus.</a:t>
            </a:r>
          </a:p>
          <a:p>
            <a:pPr marL="114300" indent="0">
              <a:buNone/>
            </a:pPr>
            <a:endParaRPr lang="en-US" i="1" u="sng" dirty="0">
              <a:solidFill>
                <a:srgbClr val="FF0000"/>
              </a:solidFill>
            </a:endParaRPr>
          </a:p>
        </p:txBody>
      </p:sp>
    </p:spTree>
    <p:extLst>
      <p:ext uri="{BB962C8B-B14F-4D97-AF65-F5344CB8AC3E}">
        <p14:creationId xmlns:p14="http://schemas.microsoft.com/office/powerpoint/2010/main" val="2168683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7620000" cy="1143000"/>
          </a:xfrm>
        </p:spPr>
        <p:txBody>
          <a:bodyPr/>
          <a:lstStyle/>
          <a:p>
            <a:r>
              <a:rPr lang="en-US" dirty="0" smtClean="0"/>
              <a:t>Treatment </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a:xfrm>
            <a:off x="382697" y="1522228"/>
            <a:ext cx="7620000" cy="4800600"/>
          </a:xfrm>
        </p:spPr>
        <p:txBody>
          <a:bodyPr/>
          <a:lstStyle/>
          <a:p>
            <a:pPr lvl="0"/>
            <a:r>
              <a:rPr lang="en-US" i="1" dirty="0">
                <a:solidFill>
                  <a:srgbClr val="0070C0"/>
                </a:solidFill>
              </a:rPr>
              <a:t>During early labor: </a:t>
            </a:r>
            <a:r>
              <a:rPr lang="en-US" dirty="0"/>
              <a:t>before the membranes rupture, ECV may correct the abnormality. Followed by amniotomy &amp; uterine stimulation to maintain longitudinal lie. If oblique or transverse lie persist in labor CS is performed. In cases of T-lie of the second twin with intact membranes &amp; full cx dilatation internal </a:t>
            </a:r>
            <a:r>
              <a:rPr lang="en-US" dirty="0" err="1"/>
              <a:t>podalic</a:t>
            </a:r>
            <a:r>
              <a:rPr lang="en-US" dirty="0"/>
              <a:t> version may be attempted in which the fetal legs are pulled down &amp; followed by breech extraction.</a:t>
            </a:r>
          </a:p>
          <a:p>
            <a:endParaRPr lang="en-US" dirty="0"/>
          </a:p>
        </p:txBody>
      </p:sp>
      <p:pic>
        <p:nvPicPr>
          <p:cNvPr id="7170" name="Picture 2" descr="C:\Users\Lenovo\Desktop\Fetal Malposition &amp; presentation\New folder\internal podali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077072"/>
            <a:ext cx="2376264" cy="2448271"/>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Lenovo\Desktop\Fetal Malposition &amp; presentation\New folder\internal podalic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4028" y="4077072"/>
            <a:ext cx="2268252" cy="258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51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pPr lvl="0"/>
            <a:r>
              <a:rPr lang="en-US" i="1" dirty="0">
                <a:solidFill>
                  <a:srgbClr val="0070C0"/>
                </a:solidFill>
              </a:rPr>
              <a:t>Late in labor with impacted shoulder: </a:t>
            </a:r>
            <a:r>
              <a:rPr lang="en-US" dirty="0"/>
              <a:t>if with dead fetus CS is the safest procedure, rarely decapitation is done in areas with no facilities for CS.</a:t>
            </a:r>
          </a:p>
          <a:p>
            <a:endParaRPr lang="en-US" dirty="0"/>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2785428"/>
            <a:ext cx="5215246" cy="3585482"/>
          </a:xfrm>
          <a:prstGeom prst="rect">
            <a:avLst/>
          </a:prstGeom>
        </p:spPr>
      </p:pic>
    </p:spTree>
    <p:extLst>
      <p:ext uri="{BB962C8B-B14F-4D97-AF65-F5344CB8AC3E}">
        <p14:creationId xmlns:p14="http://schemas.microsoft.com/office/powerpoint/2010/main" val="3564096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u="sng" dirty="0"/>
              <a:t>Compound presentation:</a:t>
            </a:r>
            <a:br>
              <a:rPr lang="en-US" sz="3600" u="sng" dirty="0"/>
            </a:br>
            <a:endParaRPr lang="en-US" sz="3600" u="sng" dirty="0"/>
          </a:p>
        </p:txBody>
      </p:sp>
      <p:sp>
        <p:nvSpPr>
          <p:cNvPr id="3" name="Content Placeholder 2"/>
          <p:cNvSpPr>
            <a:spLocks noGrp="1"/>
          </p:cNvSpPr>
          <p:nvPr>
            <p:ph idx="1"/>
          </p:nvPr>
        </p:nvSpPr>
        <p:spPr/>
        <p:txBody>
          <a:bodyPr/>
          <a:lstStyle/>
          <a:p>
            <a:r>
              <a:rPr lang="en-US" dirty="0"/>
              <a:t>Occur in 1:650- 1250; it includes cases of cephalic presentation when one or more limbs lie alongside &amp; presented with the head &amp; also breech presentation when one or both arms presented with the breech</a:t>
            </a:r>
            <a:r>
              <a:rPr lang="en-US" dirty="0" smtClean="0"/>
              <a:t>.</a:t>
            </a:r>
            <a:endParaRPr lang="en-US" dirty="0"/>
          </a:p>
        </p:txBody>
      </p:sp>
      <p:pic>
        <p:nvPicPr>
          <p:cNvPr id="8194" name="Picture 2" descr="C:\Users\Lenovo\Desktop\Fetal Malposition &amp; presentation\New folder\comp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454778"/>
            <a:ext cx="2028825" cy="2257425"/>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Lenovo\Desktop\Fetal Malposition &amp; presentation\New folder\compou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489771"/>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70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lstStyle/>
          <a:p>
            <a:pPr marL="114300" indent="0">
              <a:buNone/>
            </a:pPr>
            <a:endParaRPr lang="en-US" i="1" u="sng" dirty="0">
              <a:solidFill>
                <a:srgbClr val="FF0000"/>
              </a:solidFill>
            </a:endParaRPr>
          </a:p>
          <a:p>
            <a:pPr lvl="0"/>
            <a:r>
              <a:rPr lang="en-US" dirty="0"/>
              <a:t>Contracted pelvis &amp; pelvic tumors.</a:t>
            </a:r>
          </a:p>
          <a:p>
            <a:pPr lvl="0"/>
            <a:r>
              <a:rPr lang="en-US" dirty="0"/>
              <a:t>Polyhydramnios.</a:t>
            </a:r>
          </a:p>
          <a:p>
            <a:pPr lvl="0"/>
            <a:r>
              <a:rPr lang="en-US" dirty="0"/>
              <a:t>Deflection of the head.</a:t>
            </a:r>
          </a:p>
          <a:p>
            <a:pPr lvl="0"/>
            <a:r>
              <a:rPr lang="en-US" dirty="0"/>
              <a:t>Dead macerated fetus.</a:t>
            </a:r>
          </a:p>
          <a:p>
            <a:r>
              <a:rPr lang="en-US" dirty="0"/>
              <a:t>The commonest is head + hand (75%).</a:t>
            </a:r>
          </a:p>
          <a:p>
            <a:endParaRPr lang="en-US" dirty="0"/>
          </a:p>
          <a:p>
            <a:endParaRPr lang="en-US" dirty="0"/>
          </a:p>
        </p:txBody>
      </p:sp>
    </p:spTree>
    <p:extLst>
      <p:ext uri="{BB962C8B-B14F-4D97-AF65-F5344CB8AC3E}">
        <p14:creationId xmlns:p14="http://schemas.microsoft.com/office/powerpoint/2010/main" val="3824013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198</TotalTime>
  <Words>798</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Transvers &amp; oblique lie</vt:lpstr>
      <vt:lpstr>Transvers &amp; oblique lie  (shoulder presentation)</vt:lpstr>
      <vt:lpstr>Diagnosis</vt:lpstr>
      <vt:lpstr>Diagnosis</vt:lpstr>
      <vt:lpstr>Course of labour </vt:lpstr>
      <vt:lpstr>Treatment  </vt:lpstr>
      <vt:lpstr>Treatment </vt:lpstr>
      <vt:lpstr>Compound presentation: </vt:lpstr>
      <vt:lpstr>Etiology </vt:lpstr>
      <vt:lpstr>Management </vt:lpstr>
      <vt:lpstr>Prolapse &amp; presentation of the umbilical cord   </vt:lpstr>
      <vt:lpstr>Aetiology </vt:lpstr>
      <vt:lpstr>Diagnosis</vt:lpstr>
      <vt:lpstr>Management </vt:lpstr>
      <vt:lpstr>Emergency measures:</vt:lpstr>
      <vt:lpstr>Definitive treatment is to deliver the fetus by CS.          Definitive treatment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malposition &amp; Malperesentation</dc:title>
  <dc:creator>Lenovo</dc:creator>
  <cp:lastModifiedBy>Lenovo</cp:lastModifiedBy>
  <cp:revision>17</cp:revision>
  <dcterms:created xsi:type="dcterms:W3CDTF">2014-02-07T15:29:04Z</dcterms:created>
  <dcterms:modified xsi:type="dcterms:W3CDTF">2016-12-13T18:16:52Z</dcterms:modified>
</cp:coreProperties>
</file>